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handoutMasterIdLst>
    <p:handoutMasterId r:id="rId11"/>
  </p:handoutMasterIdLst>
  <p:sldIdLst>
    <p:sldId id="282" r:id="rId2"/>
    <p:sldId id="276" r:id="rId3"/>
    <p:sldId id="275" r:id="rId4"/>
    <p:sldId id="277" r:id="rId5"/>
    <p:sldId id="327" r:id="rId6"/>
    <p:sldId id="321" r:id="rId7"/>
    <p:sldId id="329" r:id="rId8"/>
    <p:sldId id="309" r:id="rId9"/>
    <p:sldId id="330" r:id="rId10"/>
  </p:sldIdLst>
  <p:sldSz cx="9144000" cy="6858000" type="screen4x3"/>
  <p:notesSz cx="6797675" cy="9926638"/>
  <p:embeddedFontLst>
    <p:embeddedFont>
      <p:font typeface="나눔스퀘어라운드 Bold" panose="020B0600000101010101" charset="-127"/>
      <p:bold r:id="rId12"/>
    </p:embeddedFont>
    <p:embeddedFont>
      <p:font typeface="맑은 고딕" panose="020B0503020000020004" pitchFamily="50" charset="-127"/>
      <p:regular r:id="rId13"/>
      <p:bold r:id="rId14"/>
    </p:embeddedFont>
    <p:embeddedFont>
      <p:font typeface="나눔스퀘어라운드 ExtraBold" panose="020B0600000101010101" charset="-127"/>
      <p:bold r:id="rId15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5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이기동" initials="이" lastIdx="0" clrIdx="0">
    <p:extLst>
      <p:ext uri="{19B8F6BF-5375-455C-9EA6-DF929625EA0E}">
        <p15:presenceInfo xmlns:p15="http://schemas.microsoft.com/office/powerpoint/2012/main" userId="이기동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F4D3F"/>
    <a:srgbClr val="DD3D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845" autoAdjust="0"/>
    <p:restoredTop sz="94660"/>
  </p:normalViewPr>
  <p:slideViewPr>
    <p:cSldViewPr snapToGrid="0" showGuides="1">
      <p:cViewPr varScale="1">
        <p:scale>
          <a:sx n="111" d="100"/>
          <a:sy n="111" d="100"/>
        </p:scale>
        <p:origin x="414" y="114"/>
      </p:cViewPr>
      <p:guideLst>
        <p:guide orient="horz" pos="2205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3FAEF3-3D35-40B2-918F-22C643E6A9E2}" type="datetimeFigureOut">
              <a:rPr lang="ko-KR" altLang="en-US" smtClean="0"/>
              <a:t>2021-04-19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D8EB0B-CE12-42FD-BBD7-5DA8242D11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5439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20"/>
            <a:ext cx="9144000" cy="684276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ctrTitle" hasCustomPrompt="1"/>
          </p:nvPr>
        </p:nvSpPr>
        <p:spPr>
          <a:xfrm>
            <a:off x="1120238" y="2119905"/>
            <a:ext cx="7005311" cy="1186627"/>
          </a:xfrm>
        </p:spPr>
        <p:txBody>
          <a:bodyPr anchor="t" anchorCtr="0"/>
          <a:lstStyle>
            <a:lvl1pPr algn="l">
              <a:defRPr sz="4400" b="1">
                <a:solidFill>
                  <a:srgbClr val="333333"/>
                </a:solidFill>
              </a:defRPr>
            </a:lvl1pPr>
          </a:lstStyle>
          <a:p>
            <a:r>
              <a:rPr lang="ko-KR" altLang="en-US" dirty="0" err="1"/>
              <a:t>차시명</a:t>
            </a:r>
            <a:r>
              <a:rPr lang="ko-KR" altLang="en-US" dirty="0"/>
              <a:t> 입력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 hasCustomPrompt="1"/>
          </p:nvPr>
        </p:nvSpPr>
        <p:spPr>
          <a:xfrm>
            <a:off x="1112068" y="3609861"/>
            <a:ext cx="7005311" cy="504056"/>
          </a:xfrm>
        </p:spPr>
        <p:txBody>
          <a:bodyPr anchor="ctr"/>
          <a:lstStyle>
            <a:lvl1pPr marL="0" indent="0" algn="l">
              <a:buNone/>
              <a:defRPr b="1">
                <a:solidFill>
                  <a:srgbClr val="33333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 err="1"/>
              <a:t>대단원명</a:t>
            </a:r>
            <a:r>
              <a:rPr lang="ko-KR" altLang="en-US" dirty="0"/>
              <a:t> 입력</a:t>
            </a:r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10" hasCustomPrompt="1"/>
          </p:nvPr>
        </p:nvSpPr>
        <p:spPr>
          <a:xfrm>
            <a:off x="4588780" y="387918"/>
            <a:ext cx="4342949" cy="431800"/>
          </a:xfrm>
        </p:spPr>
        <p:txBody>
          <a:bodyPr anchor="ctr">
            <a:noAutofit/>
          </a:bodyPr>
          <a:lstStyle>
            <a:lvl1pPr marL="0" indent="0">
              <a:buNone/>
              <a:defRPr sz="1800" b="1">
                <a:solidFill>
                  <a:srgbClr val="333333"/>
                </a:solidFill>
              </a:defRPr>
            </a:lvl1pPr>
          </a:lstStyle>
          <a:p>
            <a:pPr lvl="0"/>
            <a:r>
              <a:rPr lang="ko-KR" altLang="en-US" dirty="0"/>
              <a:t>교과서</a:t>
            </a:r>
            <a:r>
              <a:rPr lang="en-US" altLang="ko-KR" dirty="0"/>
              <a:t> OO~OO</a:t>
            </a:r>
            <a:r>
              <a:rPr lang="ko-KR" altLang="en-US" dirty="0" smtClean="0"/>
              <a:t>쪽</a:t>
            </a:r>
            <a:r>
              <a:rPr lang="en-US" altLang="ko-KR" dirty="0" smtClean="0"/>
              <a:t>, </a:t>
            </a:r>
            <a:r>
              <a:rPr lang="ko-KR" altLang="en-US" dirty="0" smtClean="0"/>
              <a:t>수학 익힘 </a:t>
            </a:r>
            <a:r>
              <a:rPr lang="en-US" altLang="ko-KR" dirty="0" smtClean="0"/>
              <a:t>oo~00</a:t>
            </a:r>
            <a:r>
              <a:rPr lang="ko-KR" altLang="en-US" dirty="0" smtClean="0"/>
              <a:t>쪽</a:t>
            </a:r>
            <a:endParaRPr lang="ko-KR" altLang="en-US" dirty="0"/>
          </a:p>
        </p:txBody>
      </p:sp>
      <p:sp>
        <p:nvSpPr>
          <p:cNvPr id="14" name="텍스트 개체 틀 13"/>
          <p:cNvSpPr>
            <a:spLocks noGrp="1"/>
          </p:cNvSpPr>
          <p:nvPr>
            <p:ph type="body" sz="quarter" idx="11" hasCustomPrompt="1"/>
          </p:nvPr>
        </p:nvSpPr>
        <p:spPr>
          <a:xfrm>
            <a:off x="1197128" y="4266516"/>
            <a:ext cx="4824412" cy="503237"/>
          </a:xfrm>
        </p:spPr>
        <p:txBody>
          <a:bodyPr anchor="ctr">
            <a:noAutofit/>
          </a:bodyPr>
          <a:lstStyle>
            <a:lvl1pPr marL="266700" indent="-266700">
              <a:buFont typeface="Wingdings" pitchFamily="2" charset="2"/>
              <a:buChar char="§"/>
              <a:tabLst>
                <a:tab pos="266700" algn="l"/>
              </a:tabLst>
              <a:defRPr sz="1800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altLang="ko-KR" dirty="0"/>
              <a:t>OO~OO</a:t>
            </a:r>
            <a:r>
              <a:rPr lang="ko-KR" altLang="en-US" dirty="0" err="1"/>
              <a:t>차시</a:t>
            </a:r>
            <a:endParaRPr lang="ko-KR" altLang="en-US" dirty="0"/>
          </a:p>
        </p:txBody>
      </p:sp>
      <p:sp>
        <p:nvSpPr>
          <p:cNvPr id="11" name="텍스트 개체 틀 6"/>
          <p:cNvSpPr>
            <a:spLocks noGrp="1"/>
          </p:cNvSpPr>
          <p:nvPr>
            <p:ph type="body" sz="quarter" idx="15" hasCustomPrompt="1"/>
          </p:nvPr>
        </p:nvSpPr>
        <p:spPr>
          <a:xfrm>
            <a:off x="2354313" y="201809"/>
            <a:ext cx="864096" cy="360040"/>
          </a:xfrm>
        </p:spPr>
        <p:txBody>
          <a:bodyPr anchor="t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2000" b="1" spc="-100" baseline="0">
                <a:solidFill>
                  <a:srgbClr val="FFE15B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ko-KR" b="1" dirty="0"/>
              <a:t>O-O</a:t>
            </a:r>
          </a:p>
        </p:txBody>
      </p:sp>
      <p:sp>
        <p:nvSpPr>
          <p:cNvPr id="18" name="TextBox 17"/>
          <p:cNvSpPr txBox="1"/>
          <p:nvPr userDrawn="1"/>
        </p:nvSpPr>
        <p:spPr>
          <a:xfrm>
            <a:off x="1847703" y="187377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</a:rPr>
              <a:t>수학</a:t>
            </a:r>
          </a:p>
        </p:txBody>
      </p:sp>
    </p:spTree>
    <p:extLst>
      <p:ext uri="{BB962C8B-B14F-4D97-AF65-F5344CB8AC3E}">
        <p14:creationId xmlns:p14="http://schemas.microsoft.com/office/powerpoint/2010/main" val="31655703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기본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20"/>
            <a:ext cx="9144000" cy="6842760"/>
          </a:xfrm>
          <a:prstGeom prst="rect">
            <a:avLst/>
          </a:prstGeom>
        </p:spPr>
      </p:pic>
      <p:sp>
        <p:nvSpPr>
          <p:cNvPr id="7" name="텍스트 개체 틀 6"/>
          <p:cNvSpPr>
            <a:spLocks noGrp="1"/>
          </p:cNvSpPr>
          <p:nvPr>
            <p:ph type="body" sz="quarter" idx="13" hasCustomPrompt="1"/>
          </p:nvPr>
        </p:nvSpPr>
        <p:spPr>
          <a:xfrm>
            <a:off x="2903719" y="799588"/>
            <a:ext cx="4191874" cy="29769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 b="1" spc="-100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ko-KR" altLang="en-US" b="1" dirty="0" smtClean="0"/>
              <a:t>교과서 </a:t>
            </a:r>
            <a:r>
              <a:rPr lang="ko-KR" altLang="en-US" b="1" dirty="0"/>
              <a:t>쪽수 입력</a:t>
            </a:r>
            <a:endParaRPr lang="en-US" altLang="ko-KR" b="1" dirty="0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4" hasCustomPrompt="1"/>
          </p:nvPr>
        </p:nvSpPr>
        <p:spPr>
          <a:xfrm>
            <a:off x="2906688" y="191565"/>
            <a:ext cx="4664544" cy="522287"/>
          </a:xfrm>
        </p:spPr>
        <p:txBody>
          <a:bodyPr anchor="ctr"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ko-KR" altLang="en-US" b="1" dirty="0" err="1"/>
              <a:t>활동명</a:t>
            </a:r>
            <a:r>
              <a:rPr lang="ko-KR" altLang="en-US" b="1" dirty="0"/>
              <a:t> 입력</a:t>
            </a:r>
            <a:endParaRPr lang="ko-KR" altLang="en-US" dirty="0"/>
          </a:p>
        </p:txBody>
      </p:sp>
      <p:sp>
        <p:nvSpPr>
          <p:cNvPr id="8" name="텍스트 개체 틀 6"/>
          <p:cNvSpPr>
            <a:spLocks noGrp="1"/>
          </p:cNvSpPr>
          <p:nvPr>
            <p:ph type="body" sz="quarter" idx="15" hasCustomPrompt="1"/>
          </p:nvPr>
        </p:nvSpPr>
        <p:spPr>
          <a:xfrm>
            <a:off x="1698881" y="318341"/>
            <a:ext cx="983359" cy="30534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 b="1" spc="-100" baseline="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ko-KR" b="1" dirty="0"/>
              <a:t>O</a:t>
            </a:r>
            <a:r>
              <a:rPr lang="ko-KR" altLang="en-US" b="1" dirty="0"/>
              <a:t>단원</a:t>
            </a:r>
            <a:endParaRPr lang="en-US" altLang="ko-KR" b="1" dirty="0"/>
          </a:p>
        </p:txBody>
      </p:sp>
      <p:sp>
        <p:nvSpPr>
          <p:cNvPr id="3" name="TextBox 2"/>
          <p:cNvSpPr txBox="1"/>
          <p:nvPr userDrawn="1"/>
        </p:nvSpPr>
        <p:spPr>
          <a:xfrm>
            <a:off x="1459661" y="315907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수학</a:t>
            </a:r>
          </a:p>
        </p:txBody>
      </p:sp>
    </p:spTree>
    <p:extLst>
      <p:ext uri="{BB962C8B-B14F-4D97-AF65-F5344CB8AC3E}">
        <p14:creationId xmlns:p14="http://schemas.microsoft.com/office/powerpoint/2010/main" val="40701639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0F2967-4958-4069-B78A-095DABFF99E8}" type="datetimeFigureOut">
              <a:rPr lang="ko-KR" altLang="en-US" smtClean="0"/>
              <a:t>2021-04-19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8A01CF-516E-47CC-A46F-5B2949A2EB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22001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4.png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190261" y="2125454"/>
            <a:ext cx="7083681" cy="1194788"/>
          </a:xfrm>
        </p:spPr>
        <p:txBody>
          <a:bodyPr>
            <a:normAutofit/>
          </a:bodyPr>
          <a:lstStyle/>
          <a:p>
            <a:pPr algn="ctr"/>
            <a:r>
              <a:rPr lang="ko-KR" altLang="en-US" sz="4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여러 가지 사각형을 알아볼까요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276709" y="3630252"/>
            <a:ext cx="6433905" cy="504056"/>
          </a:xfrm>
        </p:spPr>
        <p:txBody>
          <a:bodyPr>
            <a:normAutofit/>
          </a:bodyPr>
          <a:lstStyle/>
          <a:p>
            <a:pPr algn="ctr"/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4</a:t>
            </a:r>
            <a:r>
              <a:rPr lang="en-US" altLang="ko-KR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 </a:t>
            </a:r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사</a:t>
            </a:r>
            <a:r>
              <a:rPr lang="ko-KR" altLang="en-US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각형</a:t>
            </a:r>
            <a:endParaRPr lang="ko-KR" altLang="en-US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>
          <a:xfrm>
            <a:off x="4588780" y="405170"/>
            <a:ext cx="4342949" cy="431800"/>
          </a:xfrm>
        </p:spPr>
        <p:txBody>
          <a:bodyPr/>
          <a:lstStyle/>
          <a:p>
            <a:r>
              <a:rPr lang="ko-KR" altLang="en-US" dirty="0" smtClean="0">
                <a:latin typeface="+mn-ea"/>
              </a:rPr>
              <a:t>수학 </a:t>
            </a:r>
            <a:r>
              <a:rPr lang="en-US" altLang="ko-KR" dirty="0" smtClean="0">
                <a:latin typeface="+mn-ea"/>
              </a:rPr>
              <a:t>98~99</a:t>
            </a:r>
            <a:r>
              <a:rPr lang="ko-KR" altLang="en-US" dirty="0" smtClean="0">
                <a:latin typeface="+mn-ea"/>
              </a:rPr>
              <a:t>쪽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수학 익힘 </a:t>
            </a:r>
            <a:r>
              <a:rPr lang="en-US" altLang="ko-KR" dirty="0" smtClean="0">
                <a:latin typeface="+mn-ea"/>
              </a:rPr>
              <a:t>72~73</a:t>
            </a:r>
            <a:r>
              <a:rPr lang="ko-KR" altLang="en-US" dirty="0" smtClean="0">
                <a:latin typeface="+mn-ea"/>
              </a:rPr>
              <a:t>쪽</a:t>
            </a:r>
            <a:endParaRPr lang="ko-KR" altLang="en-US" dirty="0">
              <a:latin typeface="+mn-ea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/>
          </p:nvPr>
        </p:nvSpPr>
        <p:spPr>
          <a:xfrm>
            <a:off x="2380377" y="4196289"/>
            <a:ext cx="4357483" cy="503237"/>
          </a:xfrm>
        </p:spPr>
        <p:txBody>
          <a:bodyPr/>
          <a:lstStyle/>
          <a:p>
            <a:pPr algn="ctr"/>
            <a:r>
              <a:rPr lang="en-US" altLang="ko-KR" dirty="0" smtClean="0">
                <a:latin typeface="+mn-ea"/>
              </a:rPr>
              <a:t>10</a:t>
            </a:r>
            <a:r>
              <a:rPr lang="ko-KR" altLang="en-US" dirty="0" err="1" smtClean="0">
                <a:latin typeface="+mn-ea"/>
              </a:rPr>
              <a:t>차시</a:t>
            </a:r>
            <a:endParaRPr lang="ko-KR" altLang="en-US" dirty="0">
              <a:latin typeface="+mn-ea"/>
            </a:endParaRPr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5"/>
          </p:nvPr>
        </p:nvSpPr>
        <p:spPr>
          <a:xfrm>
            <a:off x="2280169" y="183184"/>
            <a:ext cx="864096" cy="360040"/>
          </a:xfrm>
        </p:spPr>
        <p:txBody>
          <a:bodyPr/>
          <a:lstStyle/>
          <a:p>
            <a:r>
              <a:rPr lang="en-US" altLang="ko-KR" dirty="0" smtClean="0">
                <a:latin typeface="+mn-ea"/>
              </a:rPr>
              <a:t>4-2</a:t>
            </a:r>
            <a:endParaRPr lang="ko-KR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64838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2670204" y="241769"/>
            <a:ext cx="4664544" cy="522287"/>
          </a:xfrm>
        </p:spPr>
        <p:txBody>
          <a:bodyPr>
            <a:normAutofit/>
          </a:bodyPr>
          <a:lstStyle/>
          <a:p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배울 내용 살펴보기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>
          <a:xfrm>
            <a:off x="1725621" y="334755"/>
            <a:ext cx="983359" cy="305343"/>
          </a:xfrm>
        </p:spPr>
        <p:txBody>
          <a:bodyPr>
            <a:normAutofit/>
          </a:bodyPr>
          <a:lstStyle/>
          <a:p>
            <a:r>
              <a:rPr lang="en-US" altLang="ko-KR" spc="0" dirty="0" smtClean="0"/>
              <a:t>4</a:t>
            </a:r>
            <a:r>
              <a:rPr lang="ko-KR" altLang="en-US" spc="0" dirty="0" smtClean="0"/>
              <a:t>단원      </a:t>
            </a:r>
            <a:endParaRPr lang="ko-KR" altLang="en-US" spc="0" dirty="0"/>
          </a:p>
        </p:txBody>
      </p:sp>
      <p:sp>
        <p:nvSpPr>
          <p:cNvPr id="50" name="TextBox 49">
            <a:extLst>
              <a:ext uri="{FF2B5EF4-FFF2-40B4-BE49-F238E27FC236}">
                <a16:creationId xmlns="" xmlns:a16="http://schemas.microsoft.com/office/drawing/2014/main" id="{51F5D0BC-6D7F-4B00-B009-63718ADEFEAB}"/>
              </a:ext>
            </a:extLst>
          </p:cNvPr>
          <p:cNvSpPr txBox="1"/>
          <p:nvPr/>
        </p:nvSpPr>
        <p:spPr>
          <a:xfrm>
            <a:off x="982405" y="2617620"/>
            <a:ext cx="7885370" cy="676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여러 가지 사각형의 성질을 이해할 수 있습니다</a:t>
            </a:r>
            <a:r>
              <a:rPr lang="en-US" altLang="ko-KR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</a:p>
        </p:txBody>
      </p:sp>
      <p:pic>
        <p:nvPicPr>
          <p:cNvPr id="51" name="Picture 15" descr="C:\Users\천재교육\Desktop\피피티 배포용\기호\point_01.png">
            <a:extLst>
              <a:ext uri="{FF2B5EF4-FFF2-40B4-BE49-F238E27FC236}">
                <a16:creationId xmlns="" xmlns:a16="http://schemas.microsoft.com/office/drawing/2014/main" id="{3FCBAA76-3E77-41C0-A70B-BA6DADD925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470" y="2866250"/>
            <a:ext cx="323850" cy="32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0" name="직사각형 59"/>
          <p:cNvSpPr/>
          <p:nvPr/>
        </p:nvSpPr>
        <p:spPr>
          <a:xfrm>
            <a:off x="611470" y="4761140"/>
            <a:ext cx="8082601" cy="12240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ko-KR" altLang="en-US" sz="2000" b="1" dirty="0" smtClean="0">
                <a:solidFill>
                  <a:schemeClr val="accent6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성취 기준</a:t>
            </a:r>
            <a:endParaRPr lang="en-US" altLang="ko-KR" sz="2000" b="1" dirty="0" smtClean="0">
              <a:solidFill>
                <a:schemeClr val="accent6">
                  <a:lumMod val="75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fontAlgn="base">
              <a:lnSpc>
                <a:spcPct val="150000"/>
              </a:lnSpc>
              <a:buClr>
                <a:schemeClr val="accent6">
                  <a:lumMod val="75000"/>
                </a:schemeClr>
              </a:buClr>
            </a:pPr>
            <a:r>
              <a:rPr lang="ko-KR" altLang="en-US" dirty="0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 여러 가지 모양의 사각형에 대한 분류 활동을 통하여 직사각형</a:t>
            </a:r>
            <a:r>
              <a:rPr lang="en-US" altLang="ko-KR" dirty="0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정사각형</a:t>
            </a:r>
            <a:r>
              <a:rPr lang="en-US" altLang="ko-KR" dirty="0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사다리꼴</a:t>
            </a:r>
            <a:r>
              <a:rPr lang="en-US" altLang="ko-KR" dirty="0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</a:p>
          <a:p>
            <a:pPr fontAlgn="base">
              <a:lnSpc>
                <a:spcPct val="150000"/>
              </a:lnSpc>
              <a:buClr>
                <a:schemeClr val="accent6">
                  <a:lumMod val="75000"/>
                </a:schemeClr>
              </a:buClr>
            </a:pPr>
            <a:r>
              <a:rPr lang="en-US" altLang="ko-KR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</a:t>
            </a:r>
            <a:r>
              <a:rPr lang="ko-KR" altLang="en-US" dirty="0" err="1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평행사변형</a:t>
            </a:r>
            <a:r>
              <a:rPr lang="en-US" altLang="ko-KR" dirty="0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마름모를 알고</a:t>
            </a:r>
            <a:r>
              <a:rPr lang="en-US" altLang="ko-KR" dirty="0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그 성질을 이해한다</a:t>
            </a:r>
            <a:r>
              <a:rPr lang="en-US" altLang="ko-KR" dirty="0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</a:p>
        </p:txBody>
      </p:sp>
      <p:sp>
        <p:nvSpPr>
          <p:cNvPr id="61" name="타원 60">
            <a:extLst>
              <a:ext uri="{FF2B5EF4-FFF2-40B4-BE49-F238E27FC236}">
                <a16:creationId xmlns="" xmlns:a16="http://schemas.microsoft.com/office/drawing/2014/main" id="{430854B9-09C5-406F-9BF6-320A4426669B}"/>
              </a:ext>
            </a:extLst>
          </p:cNvPr>
          <p:cNvSpPr/>
          <p:nvPr/>
        </p:nvSpPr>
        <p:spPr>
          <a:xfrm>
            <a:off x="750482" y="5257587"/>
            <a:ext cx="144016" cy="144016"/>
          </a:xfrm>
          <a:prstGeom prst="ellipse">
            <a:avLst/>
          </a:prstGeom>
          <a:solidFill>
            <a:srgbClr val="7A81A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2" name="그룹 51"/>
          <p:cNvGrpSpPr/>
          <p:nvPr/>
        </p:nvGrpSpPr>
        <p:grpSpPr>
          <a:xfrm>
            <a:off x="611470" y="2700986"/>
            <a:ext cx="8082601" cy="799886"/>
            <a:chOff x="-664427" y="4545341"/>
            <a:chExt cx="8161342" cy="799886"/>
          </a:xfrm>
        </p:grpSpPr>
        <p:sp>
          <p:nvSpPr>
            <p:cNvPr id="53" name="모서리가 둥근 직사각형 52"/>
            <p:cNvSpPr/>
            <p:nvPr/>
          </p:nvSpPr>
          <p:spPr>
            <a:xfrm>
              <a:off x="-664427" y="4545341"/>
              <a:ext cx="8161342" cy="799886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4" name="Picture 16" descr="C:\Users\천재교육\Desktop\피피티 배포용\기호\point_02.png">
              <a:extLst>
                <a:ext uri="{FF2B5EF4-FFF2-40B4-BE49-F238E27FC236}">
                  <a16:creationId xmlns:a16="http://schemas.microsoft.com/office/drawing/2014/main" xmlns="" id="{256777F6-93B7-4556-988C-03F74F62C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211137" y="4803074"/>
              <a:ext cx="323850" cy="323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722406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2675636" y="241381"/>
            <a:ext cx="4664544" cy="522287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생각 열기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>
          <a:xfrm>
            <a:off x="1723595" y="335593"/>
            <a:ext cx="983359" cy="305343"/>
          </a:xfrm>
        </p:spPr>
        <p:txBody>
          <a:bodyPr>
            <a:normAutofit/>
          </a:bodyPr>
          <a:lstStyle/>
          <a:p>
            <a:r>
              <a:rPr lang="en-US" altLang="ko-KR" spc="0" dirty="0" smtClean="0"/>
              <a:t>4</a:t>
            </a:r>
            <a:r>
              <a:rPr lang="ko-KR" altLang="en-US" spc="0" dirty="0" smtClean="0"/>
              <a:t>단원</a:t>
            </a:r>
            <a:endParaRPr lang="ko-KR" altLang="en-US" spc="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8246CB77-09FA-48B7-92D3-3F3A7356C165}"/>
              </a:ext>
            </a:extLst>
          </p:cNvPr>
          <p:cNvSpPr txBox="1"/>
          <p:nvPr/>
        </p:nvSpPr>
        <p:spPr>
          <a:xfrm>
            <a:off x="892692" y="1262105"/>
            <a:ext cx="75608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spc="-15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다음 그림의 상황에 대하여 이야기해 봅시다</a:t>
            </a:r>
            <a:r>
              <a:rPr lang="en-US" altLang="ko-KR" sz="3200" b="1" spc="-15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  <a:endParaRPr lang="ko-KR" altLang="en-US" sz="32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F5B42659-F80E-40A4-9DB5-222158F49A8D}"/>
              </a:ext>
            </a:extLst>
          </p:cNvPr>
          <p:cNvSpPr txBox="1"/>
          <p:nvPr/>
        </p:nvSpPr>
        <p:spPr>
          <a:xfrm>
            <a:off x="1127675" y="5821613"/>
            <a:ext cx="75774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그림 속에서 직사각형과 정사각형을 찾아보세요</a:t>
            </a:r>
            <a:r>
              <a:rPr lang="en-US" altLang="ko-KR" sz="28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endParaRPr lang="ko-KR" altLang="en-US" sz="28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7" name="텍스트 개체 틀 1">
            <a:extLst>
              <a:ext uri="{FF2B5EF4-FFF2-40B4-BE49-F238E27FC236}">
                <a16:creationId xmlns:a16="http://schemas.microsoft.com/office/drawing/2014/main" xmlns="" id="{C06E4849-4A92-410D-9E28-FBBCEAB780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97557" y="137305"/>
            <a:ext cx="2707615" cy="288803"/>
          </a:xfrm>
        </p:spPr>
        <p:txBody>
          <a:bodyPr>
            <a:noAutofit/>
          </a:bodyPr>
          <a:lstStyle/>
          <a:p>
            <a:r>
              <a:rPr lang="ko-KR" altLang="en-US" dirty="0"/>
              <a:t>교과서 </a:t>
            </a:r>
            <a:r>
              <a:rPr lang="en-US" altLang="ko-KR" dirty="0" smtClean="0"/>
              <a:t>98</a:t>
            </a:r>
            <a:r>
              <a:rPr lang="ko-KR" altLang="en-US" dirty="0" smtClean="0"/>
              <a:t>쪽</a:t>
            </a:r>
            <a:r>
              <a:rPr lang="en-US" altLang="ko-KR" dirty="0"/>
              <a:t>, </a:t>
            </a:r>
            <a:r>
              <a:rPr lang="ko-KR" altLang="en-US" dirty="0"/>
              <a:t>수학 익힘 </a:t>
            </a:r>
            <a:r>
              <a:rPr lang="en-US" altLang="ko-KR" dirty="0" smtClean="0"/>
              <a:t>72~73</a:t>
            </a:r>
            <a:r>
              <a:rPr lang="ko-KR" altLang="en-US" dirty="0" smtClean="0"/>
              <a:t>쪽           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11" y="1345761"/>
            <a:ext cx="528099" cy="373311"/>
          </a:xfrm>
          <a:prstGeom prst="rect">
            <a:avLst/>
          </a:prstGeom>
        </p:spPr>
      </p:pic>
      <p:sp>
        <p:nvSpPr>
          <p:cNvPr id="13" name="타원 12">
            <a:extLst>
              <a:ext uri="{FF2B5EF4-FFF2-40B4-BE49-F238E27FC236}">
                <a16:creationId xmlns:a16="http://schemas.microsoft.com/office/drawing/2014/main" xmlns="" id="{430854B9-09C5-406F-9BF6-320A4426669B}"/>
              </a:ext>
            </a:extLst>
          </p:cNvPr>
          <p:cNvSpPr/>
          <p:nvPr/>
        </p:nvSpPr>
        <p:spPr>
          <a:xfrm>
            <a:off x="993390" y="5992646"/>
            <a:ext cx="144016" cy="144016"/>
          </a:xfrm>
          <a:prstGeom prst="ellipse">
            <a:avLst/>
          </a:prstGeom>
          <a:solidFill>
            <a:srgbClr val="7A81A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7406" y="2682877"/>
            <a:ext cx="6808882" cy="2846631"/>
          </a:xfrm>
          <a:prstGeom prst="rect">
            <a:avLst/>
          </a:prstGeom>
        </p:spPr>
      </p:pic>
      <p:sp>
        <p:nvSpPr>
          <p:cNvPr id="16" name="말풍선: 사각형 8">
            <a:extLst>
              <a:ext uri="{FF2B5EF4-FFF2-40B4-BE49-F238E27FC236}">
                <a16:creationId xmlns:lc="http://schemas.openxmlformats.org/drawingml/2006/lockedCanvas" xmlns:a16="http://schemas.microsoft.com/office/drawing/2014/main" xmlns="" id="{EE1EB0BA-0574-4364-A196-753D9952DBF4}"/>
              </a:ext>
            </a:extLst>
          </p:cNvPr>
          <p:cNvSpPr/>
          <p:nvPr/>
        </p:nvSpPr>
        <p:spPr>
          <a:xfrm flipH="1">
            <a:off x="4734091" y="2058988"/>
            <a:ext cx="3212197" cy="1247777"/>
          </a:xfrm>
          <a:prstGeom prst="wedgeRoundRectCallout">
            <a:avLst>
              <a:gd name="adj1" fmla="val 40477"/>
              <a:gd name="adj2" fmla="val 86602"/>
              <a:gd name="adj3" fmla="val 16667"/>
            </a:avLst>
          </a:prstGeom>
          <a:solidFill>
            <a:schemeClr val="bg1"/>
          </a:solidFill>
          <a:ln w="38100">
            <a:solidFill>
              <a:srgbClr val="FCD0D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4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그림 속에서 직사각형과 정사각형을 찾아볼까</a:t>
            </a:r>
            <a:r>
              <a:rPr lang="en-US" altLang="ko-KR" sz="24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?</a:t>
            </a:r>
            <a:endParaRPr lang="ko-KR" altLang="en-US" sz="240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6361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2675637" y="232755"/>
            <a:ext cx="4664544" cy="522287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활동 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>
          <a:xfrm>
            <a:off x="1723595" y="335593"/>
            <a:ext cx="983359" cy="305343"/>
          </a:xfrm>
        </p:spPr>
        <p:txBody>
          <a:bodyPr>
            <a:normAutofit/>
          </a:bodyPr>
          <a:lstStyle/>
          <a:p>
            <a:r>
              <a:rPr lang="en-US" altLang="ko-KR" spc="0" dirty="0" smtClean="0"/>
              <a:t>4</a:t>
            </a:r>
            <a:r>
              <a:rPr lang="ko-KR" altLang="en-US" spc="0" dirty="0" smtClean="0"/>
              <a:t>단원</a:t>
            </a:r>
            <a:endParaRPr lang="ko-KR" altLang="en-US" spc="0" dirty="0"/>
          </a:p>
        </p:txBody>
      </p:sp>
      <p:sp>
        <p:nvSpPr>
          <p:cNvPr id="25" name="텍스트 개체 틀 1">
            <a:extLst>
              <a:ext uri="{FF2B5EF4-FFF2-40B4-BE49-F238E27FC236}">
                <a16:creationId xmlns:a16="http://schemas.microsoft.com/office/drawing/2014/main" xmlns="" id="{C06E4849-4A92-410D-9E28-FBBCEAB780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97557" y="136531"/>
            <a:ext cx="2707615" cy="288803"/>
          </a:xfrm>
        </p:spPr>
        <p:txBody>
          <a:bodyPr>
            <a:noAutofit/>
          </a:bodyPr>
          <a:lstStyle/>
          <a:p>
            <a:r>
              <a:rPr lang="ko-KR" altLang="en-US" dirty="0"/>
              <a:t>교과서 </a:t>
            </a:r>
            <a:r>
              <a:rPr lang="en-US" altLang="ko-KR" dirty="0" smtClean="0"/>
              <a:t>98</a:t>
            </a:r>
            <a:r>
              <a:rPr lang="ko-KR" altLang="en-US" dirty="0" smtClean="0"/>
              <a:t>쪽</a:t>
            </a:r>
            <a:r>
              <a:rPr lang="en-US" altLang="ko-KR" dirty="0"/>
              <a:t>, </a:t>
            </a:r>
            <a:r>
              <a:rPr lang="ko-KR" altLang="en-US" dirty="0"/>
              <a:t>수학 익힘 </a:t>
            </a:r>
            <a:r>
              <a:rPr lang="en-US" altLang="ko-KR" dirty="0" smtClean="0"/>
              <a:t>72~73</a:t>
            </a:r>
            <a:r>
              <a:rPr lang="ko-KR" altLang="en-US" dirty="0" smtClean="0"/>
              <a:t>쪽</a:t>
            </a:r>
            <a:endParaRPr lang="ko-KR" alt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="" xmlns:a16="http://schemas.microsoft.com/office/drawing/2014/main" id="{401086E1-45F4-47DB-B2E5-7A55B6C21529}"/>
              </a:ext>
            </a:extLst>
          </p:cNvPr>
          <p:cNvSpPr txBox="1"/>
          <p:nvPr/>
        </p:nvSpPr>
        <p:spPr>
          <a:xfrm>
            <a:off x="670500" y="1481250"/>
            <a:ext cx="74789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2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endParaRPr lang="ko-KR" altLang="en-US" sz="32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327" y="1236283"/>
            <a:ext cx="568672" cy="59956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2B18EB23-A189-44F8-BF76-ED229445BAD5}"/>
              </a:ext>
            </a:extLst>
          </p:cNvPr>
          <p:cNvSpPr txBox="1"/>
          <p:nvPr/>
        </p:nvSpPr>
        <p:spPr>
          <a:xfrm>
            <a:off x="1050638" y="1367567"/>
            <a:ext cx="77954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spc="-15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여러 가지 사각형을 살펴봅시다</a:t>
            </a:r>
            <a:r>
              <a:rPr lang="en-US" altLang="ko-KR" sz="3200" spc="-15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  <a:endParaRPr lang="ko-KR" altLang="en-US" sz="3200" spc="-15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xmlns="" id="{6D03FDEB-7F7B-45F2-B046-CD4E0F5BFA35}"/>
              </a:ext>
            </a:extLst>
          </p:cNvPr>
          <p:cNvSpPr/>
          <p:nvPr/>
        </p:nvSpPr>
        <p:spPr>
          <a:xfrm>
            <a:off x="1296834" y="4181700"/>
            <a:ext cx="7408338" cy="5893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2800" b="1" dirty="0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다음 표를 완성해 보세요</a:t>
            </a:r>
            <a:r>
              <a:rPr lang="en-US" altLang="ko-KR" sz="2800" b="1" dirty="0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endParaRPr lang="ko-KR" altLang="en-US" sz="280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="" xmlns:a16="http://schemas.microsoft.com/office/drawing/2014/main" id="{430854B9-09C5-406F-9BF6-320A4426669B}"/>
              </a:ext>
            </a:extLst>
          </p:cNvPr>
          <p:cNvSpPr/>
          <p:nvPr/>
        </p:nvSpPr>
        <p:spPr>
          <a:xfrm>
            <a:off x="1153111" y="4346833"/>
            <a:ext cx="144016" cy="144016"/>
          </a:xfrm>
          <a:prstGeom prst="ellipse">
            <a:avLst/>
          </a:prstGeom>
          <a:solidFill>
            <a:srgbClr val="7A81A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2" name="그림 5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8803" y="2088899"/>
            <a:ext cx="4282307" cy="1986541"/>
          </a:xfrm>
          <a:prstGeom prst="rect">
            <a:avLst/>
          </a:prstGeom>
        </p:spPr>
      </p:pic>
      <p:pic>
        <p:nvPicPr>
          <p:cNvPr id="53" name="그림 5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3111" y="4793938"/>
            <a:ext cx="7408338" cy="1278006"/>
          </a:xfrm>
          <a:prstGeom prst="rect">
            <a:avLst/>
          </a:prstGeom>
        </p:spPr>
      </p:pic>
      <p:pic>
        <p:nvPicPr>
          <p:cNvPr id="59" name="그림 5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48214" y="5270948"/>
            <a:ext cx="364483" cy="323985"/>
          </a:xfrm>
          <a:prstGeom prst="rect">
            <a:avLst/>
          </a:prstGeom>
        </p:spPr>
      </p:pic>
      <p:pic>
        <p:nvPicPr>
          <p:cNvPr id="60" name="그림 5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94453" y="5225086"/>
            <a:ext cx="385046" cy="369847"/>
          </a:xfrm>
          <a:prstGeom prst="rect">
            <a:avLst/>
          </a:prstGeom>
        </p:spPr>
      </p:pic>
      <p:pic>
        <p:nvPicPr>
          <p:cNvPr id="61" name="그림 6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48213" y="5681177"/>
            <a:ext cx="364483" cy="323985"/>
          </a:xfrm>
          <a:prstGeom prst="rect">
            <a:avLst/>
          </a:prstGeom>
        </p:spPr>
      </p:pic>
      <p:pic>
        <p:nvPicPr>
          <p:cNvPr id="62" name="그림 6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7160" y="5261423"/>
            <a:ext cx="364483" cy="323985"/>
          </a:xfrm>
          <a:prstGeom prst="rect">
            <a:avLst/>
          </a:prstGeom>
        </p:spPr>
      </p:pic>
      <p:pic>
        <p:nvPicPr>
          <p:cNvPr id="63" name="그림 6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7160" y="5684935"/>
            <a:ext cx="364483" cy="323985"/>
          </a:xfrm>
          <a:prstGeom prst="rect">
            <a:avLst/>
          </a:prstGeom>
        </p:spPr>
      </p:pic>
      <p:pic>
        <p:nvPicPr>
          <p:cNvPr id="64" name="그림 6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94453" y="5673733"/>
            <a:ext cx="385046" cy="369847"/>
          </a:xfrm>
          <a:prstGeom prst="rect">
            <a:avLst/>
          </a:prstGeom>
        </p:spPr>
      </p:pic>
      <p:pic>
        <p:nvPicPr>
          <p:cNvPr id="65" name="그림 6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71913" y="5225086"/>
            <a:ext cx="385046" cy="369847"/>
          </a:xfrm>
          <a:prstGeom prst="rect">
            <a:avLst/>
          </a:prstGeom>
        </p:spPr>
      </p:pic>
      <p:pic>
        <p:nvPicPr>
          <p:cNvPr id="66" name="그림 6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71913" y="5673733"/>
            <a:ext cx="385046" cy="369847"/>
          </a:xfrm>
          <a:prstGeom prst="rect">
            <a:avLst/>
          </a:prstGeom>
        </p:spPr>
      </p:pic>
      <p:pic>
        <p:nvPicPr>
          <p:cNvPr id="67" name="그림 6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3463" y="5242373"/>
            <a:ext cx="364483" cy="323985"/>
          </a:xfrm>
          <a:prstGeom prst="rect">
            <a:avLst/>
          </a:prstGeom>
        </p:spPr>
      </p:pic>
      <p:pic>
        <p:nvPicPr>
          <p:cNvPr id="68" name="그림 6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3463" y="5665885"/>
            <a:ext cx="364483" cy="323985"/>
          </a:xfrm>
          <a:prstGeom prst="rect">
            <a:avLst/>
          </a:prstGeom>
        </p:spPr>
      </p:pic>
      <p:pic>
        <p:nvPicPr>
          <p:cNvPr id="57" name="Picture 16" descr="C:\Users\천재교육\Desktop\피피티 배포용\기호\point_02.png">
            <a:extLst>
              <a:ext uri="{FF2B5EF4-FFF2-40B4-BE49-F238E27FC236}">
                <a16:creationId xmlns="" xmlns:a16="http://schemas.microsoft.com/office/drawing/2014/main" id="{C547106C-8614-405A-B663-5B77B074EB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4532" y="5275712"/>
            <a:ext cx="276234" cy="282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16" descr="C:\Users\천재교육\Desktop\피피티 배포용\기호\point_02.png">
            <a:extLst>
              <a:ext uri="{FF2B5EF4-FFF2-40B4-BE49-F238E27FC236}">
                <a16:creationId xmlns="" xmlns:a16="http://schemas.microsoft.com/office/drawing/2014/main" id="{C547106C-8614-405A-B663-5B77B074EB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576" y="5696729"/>
            <a:ext cx="276234" cy="282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" name="Picture 16" descr="C:\Users\천재교육\Desktop\피피티 배포용\기호\point_02.png">
            <a:extLst>
              <a:ext uri="{FF2B5EF4-FFF2-40B4-BE49-F238E27FC236}">
                <a16:creationId xmlns="" xmlns:a16="http://schemas.microsoft.com/office/drawing/2014/main" id="{C547106C-8614-405A-B663-5B77B074EB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7090" y="5277362"/>
            <a:ext cx="276234" cy="282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" name="Picture 16" descr="C:\Users\천재교육\Desktop\피피티 배포용\기호\point_02.png">
            <a:extLst>
              <a:ext uri="{FF2B5EF4-FFF2-40B4-BE49-F238E27FC236}">
                <a16:creationId xmlns="" xmlns:a16="http://schemas.microsoft.com/office/drawing/2014/main" id="{C547106C-8614-405A-B663-5B77B074EB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8134" y="5698379"/>
            <a:ext cx="276234" cy="282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" name="Picture 16" descr="C:\Users\천재교육\Desktop\피피티 배포용\기호\point_02.png">
            <a:extLst>
              <a:ext uri="{FF2B5EF4-FFF2-40B4-BE49-F238E27FC236}">
                <a16:creationId xmlns="" xmlns:a16="http://schemas.microsoft.com/office/drawing/2014/main" id="{C547106C-8614-405A-B663-5B77B074EB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1532" y="5277231"/>
            <a:ext cx="276234" cy="282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" name="Picture 16" descr="C:\Users\천재교육\Desktop\피피티 배포용\기호\point_02.png">
            <a:extLst>
              <a:ext uri="{FF2B5EF4-FFF2-40B4-BE49-F238E27FC236}">
                <a16:creationId xmlns="" xmlns:a16="http://schemas.microsoft.com/office/drawing/2014/main" id="{C547106C-8614-405A-B663-5B77B074EB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2576" y="5698248"/>
            <a:ext cx="276234" cy="282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" name="Picture 16" descr="C:\Users\천재교육\Desktop\피피티 배포용\기호\point_02.png">
            <a:extLst>
              <a:ext uri="{FF2B5EF4-FFF2-40B4-BE49-F238E27FC236}">
                <a16:creationId xmlns="" xmlns:a16="http://schemas.microsoft.com/office/drawing/2014/main" id="{C547106C-8614-405A-B663-5B77B074EB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090" y="5278881"/>
            <a:ext cx="276234" cy="282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" name="Picture 16" descr="C:\Users\천재교육\Desktop\피피티 배포용\기호\point_02.png">
            <a:extLst>
              <a:ext uri="{FF2B5EF4-FFF2-40B4-BE49-F238E27FC236}">
                <a16:creationId xmlns="" xmlns:a16="http://schemas.microsoft.com/office/drawing/2014/main" id="{C547106C-8614-405A-B663-5B77B074EB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5134" y="5699898"/>
            <a:ext cx="276234" cy="282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" name="Picture 16" descr="C:\Users\천재교육\Desktop\피피티 배포용\기호\point_02.png">
            <a:extLst>
              <a:ext uri="{FF2B5EF4-FFF2-40B4-BE49-F238E27FC236}">
                <a16:creationId xmlns="" xmlns:a16="http://schemas.microsoft.com/office/drawing/2014/main" id="{C547106C-8614-405A-B663-5B77B074EB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4235" y="5277362"/>
            <a:ext cx="276234" cy="282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" name="Picture 16" descr="C:\Users\천재교육\Desktop\피피티 배포용\기호\point_02.png">
            <a:extLst>
              <a:ext uri="{FF2B5EF4-FFF2-40B4-BE49-F238E27FC236}">
                <a16:creationId xmlns="" xmlns:a16="http://schemas.microsoft.com/office/drawing/2014/main" id="{C547106C-8614-405A-B663-5B77B074EB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5279" y="5698379"/>
            <a:ext cx="276234" cy="282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9875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2675637" y="232755"/>
            <a:ext cx="4664544" cy="522287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활동 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>
          <a:xfrm>
            <a:off x="1723595" y="335593"/>
            <a:ext cx="983359" cy="305343"/>
          </a:xfrm>
        </p:spPr>
        <p:txBody>
          <a:bodyPr>
            <a:normAutofit/>
          </a:bodyPr>
          <a:lstStyle/>
          <a:p>
            <a:r>
              <a:rPr lang="en-US" altLang="ko-KR" spc="0" dirty="0" smtClean="0"/>
              <a:t>4</a:t>
            </a:r>
            <a:r>
              <a:rPr lang="ko-KR" altLang="en-US" spc="0" dirty="0" smtClean="0"/>
              <a:t>단원</a:t>
            </a:r>
            <a:endParaRPr lang="ko-KR" altLang="en-US" spc="0" dirty="0"/>
          </a:p>
        </p:txBody>
      </p:sp>
      <p:sp>
        <p:nvSpPr>
          <p:cNvPr id="25" name="텍스트 개체 틀 1">
            <a:extLst>
              <a:ext uri="{FF2B5EF4-FFF2-40B4-BE49-F238E27FC236}">
                <a16:creationId xmlns:a16="http://schemas.microsoft.com/office/drawing/2014/main" xmlns="" id="{C06E4849-4A92-410D-9E28-FBBCEAB780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97557" y="136531"/>
            <a:ext cx="2707615" cy="288803"/>
          </a:xfrm>
        </p:spPr>
        <p:txBody>
          <a:bodyPr>
            <a:noAutofit/>
          </a:bodyPr>
          <a:lstStyle/>
          <a:p>
            <a:r>
              <a:rPr lang="ko-KR" altLang="en-US" dirty="0"/>
              <a:t>교과서 </a:t>
            </a:r>
            <a:r>
              <a:rPr lang="en-US" altLang="ko-KR" dirty="0" smtClean="0"/>
              <a:t>98</a:t>
            </a:r>
            <a:r>
              <a:rPr lang="ko-KR" altLang="en-US" dirty="0" smtClean="0"/>
              <a:t>쪽</a:t>
            </a:r>
            <a:r>
              <a:rPr lang="en-US" altLang="ko-KR" dirty="0"/>
              <a:t>, </a:t>
            </a:r>
            <a:r>
              <a:rPr lang="ko-KR" altLang="en-US" dirty="0"/>
              <a:t>수학 익힘 </a:t>
            </a:r>
            <a:r>
              <a:rPr lang="en-US" altLang="ko-KR" dirty="0" smtClean="0"/>
              <a:t>72~73</a:t>
            </a:r>
            <a:r>
              <a:rPr lang="ko-KR" altLang="en-US" dirty="0" smtClean="0"/>
              <a:t>쪽</a:t>
            </a:r>
            <a:endParaRPr lang="ko-KR" altLang="en-US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xmlns="" id="{6D03FDEB-7F7B-45F2-B046-CD4E0F5BFA35}"/>
              </a:ext>
            </a:extLst>
          </p:cNvPr>
          <p:cNvSpPr/>
          <p:nvPr/>
        </p:nvSpPr>
        <p:spPr>
          <a:xfrm>
            <a:off x="1296834" y="2892215"/>
            <a:ext cx="7408338" cy="5893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28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직사각형의 각의 크기와 변의 길이를 재어 보고</a:t>
            </a:r>
            <a:r>
              <a:rPr lang="en-US" altLang="ko-KR" sz="28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28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성질을 말해 보세요</a:t>
            </a:r>
            <a:r>
              <a:rPr lang="en-US" altLang="ko-KR" sz="28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endParaRPr lang="ko-KR" altLang="en-US" sz="280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="" xmlns:a16="http://schemas.microsoft.com/office/drawing/2014/main" id="{430854B9-09C5-406F-9BF6-320A4426669B}"/>
              </a:ext>
            </a:extLst>
          </p:cNvPr>
          <p:cNvSpPr/>
          <p:nvPr/>
        </p:nvSpPr>
        <p:spPr>
          <a:xfrm>
            <a:off x="1153111" y="3057348"/>
            <a:ext cx="144016" cy="144016"/>
          </a:xfrm>
          <a:prstGeom prst="ellipse">
            <a:avLst/>
          </a:prstGeom>
          <a:solidFill>
            <a:srgbClr val="7A81A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xmlns="" id="{46499B32-8EA8-413B-AADC-8F6176409519}"/>
              </a:ext>
            </a:extLst>
          </p:cNvPr>
          <p:cNvSpPr txBox="1"/>
          <p:nvPr/>
        </p:nvSpPr>
        <p:spPr>
          <a:xfrm>
            <a:off x="1415530" y="3881706"/>
            <a:ext cx="7289641" cy="57888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8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</a:t>
            </a:r>
            <a:r>
              <a:rPr lang="ko-KR" altLang="en-US" sz="28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예</a:t>
            </a:r>
            <a:r>
              <a:rPr lang="en-US" altLang="ko-KR" sz="28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) </a:t>
            </a:r>
            <a:r>
              <a:rPr lang="ko-KR" altLang="en-US" sz="2800" dirty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직사각형은 네 각이 모두 직각입니다</a:t>
            </a:r>
            <a:r>
              <a:rPr lang="en-US" altLang="ko-KR" sz="2800" dirty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endParaRPr lang="ko-KR" altLang="en-US" sz="2800" b="1" dirty="0">
              <a:solidFill>
                <a:srgbClr val="0070C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47" name="그룹 46"/>
          <p:cNvGrpSpPr/>
          <p:nvPr/>
        </p:nvGrpSpPr>
        <p:grpSpPr>
          <a:xfrm>
            <a:off x="1415530" y="3881706"/>
            <a:ext cx="7289641" cy="582119"/>
            <a:chOff x="1415530" y="4352760"/>
            <a:chExt cx="7289641" cy="582119"/>
          </a:xfrm>
        </p:grpSpPr>
        <p:sp>
          <p:nvSpPr>
            <p:cNvPr id="48" name="모서리가 둥근 직사각형 47">
              <a:extLst>
                <a:ext uri="{FF2B5EF4-FFF2-40B4-BE49-F238E27FC236}">
                  <a16:creationId xmlns:a16="http://schemas.microsoft.com/office/drawing/2014/main" xmlns="" id="{71A1B541-326C-41AD-BD7E-EAF87A58891D}"/>
                </a:ext>
              </a:extLst>
            </p:cNvPr>
            <p:cNvSpPr/>
            <p:nvPr/>
          </p:nvSpPr>
          <p:spPr>
            <a:xfrm>
              <a:off x="1415530" y="4352760"/>
              <a:ext cx="7289641" cy="582119"/>
            </a:xfrm>
            <a:prstGeom prst="roundRect">
              <a:avLst>
                <a:gd name="adj" fmla="val 1026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9" name="Picture 16" descr="C:\Users\천재교육\Desktop\피피티 배포용\기호\point_02.png">
              <a:extLst>
                <a:ext uri="{FF2B5EF4-FFF2-40B4-BE49-F238E27FC236}">
                  <a16:creationId xmlns:a16="http://schemas.microsoft.com/office/drawing/2014/main" xmlns="" id="{256777F6-93B7-4556-988C-03F74F62C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899988" y="4481894"/>
              <a:ext cx="320725" cy="323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5" name="사각형: 둥근 모서리 68">
            <a:extLst>
              <a:ext uri="{FF2B5EF4-FFF2-40B4-BE49-F238E27FC236}">
                <a16:creationId xmlns:a16="http://schemas.microsoft.com/office/drawing/2014/main" xmlns="" id="{D2695FEE-2180-489A-97F3-7D18D4DFA36F}"/>
              </a:ext>
            </a:extLst>
          </p:cNvPr>
          <p:cNvSpPr/>
          <p:nvPr/>
        </p:nvSpPr>
        <p:spPr>
          <a:xfrm>
            <a:off x="3154706" y="1418176"/>
            <a:ext cx="2834588" cy="1435209"/>
          </a:xfrm>
          <a:prstGeom prst="roundRect">
            <a:avLst>
              <a:gd name="adj" fmla="val 4837"/>
            </a:avLst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7338" y="1525915"/>
            <a:ext cx="2629325" cy="1219731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xmlns="" id="{6D03FDEB-7F7B-45F2-B046-CD4E0F5BFA35}"/>
              </a:ext>
            </a:extLst>
          </p:cNvPr>
          <p:cNvSpPr/>
          <p:nvPr/>
        </p:nvSpPr>
        <p:spPr>
          <a:xfrm>
            <a:off x="1296834" y="4527223"/>
            <a:ext cx="7408338" cy="5893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28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정사각형의 각의 크기와 변의 길이를 재어 보고</a:t>
            </a:r>
            <a:r>
              <a:rPr lang="en-US" altLang="ko-KR" sz="28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28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성질을 말해 보세요</a:t>
            </a:r>
            <a:r>
              <a:rPr lang="en-US" altLang="ko-KR" sz="28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endParaRPr lang="ko-KR" altLang="en-US" sz="280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="" xmlns:a16="http://schemas.microsoft.com/office/drawing/2014/main" id="{430854B9-09C5-406F-9BF6-320A4426669B}"/>
              </a:ext>
            </a:extLst>
          </p:cNvPr>
          <p:cNvSpPr/>
          <p:nvPr/>
        </p:nvSpPr>
        <p:spPr>
          <a:xfrm>
            <a:off x="1153111" y="4692356"/>
            <a:ext cx="144016" cy="144016"/>
          </a:xfrm>
          <a:prstGeom prst="ellipse">
            <a:avLst/>
          </a:prstGeom>
          <a:solidFill>
            <a:srgbClr val="7A81A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46499B32-8EA8-413B-AADC-8F6176409519}"/>
              </a:ext>
            </a:extLst>
          </p:cNvPr>
          <p:cNvSpPr txBox="1"/>
          <p:nvPr/>
        </p:nvSpPr>
        <p:spPr>
          <a:xfrm>
            <a:off x="1415530" y="5496707"/>
            <a:ext cx="7289641" cy="105560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8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</a:t>
            </a:r>
            <a:r>
              <a:rPr lang="ko-KR" altLang="en-US" sz="28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예</a:t>
            </a:r>
            <a:r>
              <a:rPr lang="en-US" altLang="ko-KR" sz="28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) </a:t>
            </a:r>
            <a:r>
              <a:rPr lang="ko-KR" altLang="en-US" sz="2800" dirty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정사각형은 네 각이 모두 직각이고 네 변의 </a:t>
            </a:r>
            <a:endParaRPr lang="en-US" altLang="ko-KR" sz="2800" dirty="0" smtClean="0">
              <a:solidFill>
                <a:srgbClr val="0070C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just"/>
            <a:r>
              <a:rPr lang="en-US" altLang="ko-KR" sz="2800" dirty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28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  </a:t>
            </a:r>
            <a:r>
              <a:rPr lang="ko-KR" altLang="en-US" sz="28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길이가 </a:t>
            </a:r>
            <a:r>
              <a:rPr lang="ko-KR" altLang="en-US" sz="2800" dirty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모두 같습니다</a:t>
            </a:r>
            <a:r>
              <a:rPr lang="en-US" altLang="ko-KR" sz="2800" dirty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endParaRPr lang="ko-KR" altLang="en-US" sz="2800" b="1" dirty="0">
              <a:solidFill>
                <a:srgbClr val="0070C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28" name="그룹 27"/>
          <p:cNvGrpSpPr/>
          <p:nvPr/>
        </p:nvGrpSpPr>
        <p:grpSpPr>
          <a:xfrm>
            <a:off x="1480469" y="5506232"/>
            <a:ext cx="7289641" cy="1055608"/>
            <a:chOff x="1415530" y="4352760"/>
            <a:chExt cx="7289641" cy="1055608"/>
          </a:xfrm>
        </p:grpSpPr>
        <p:sp>
          <p:nvSpPr>
            <p:cNvPr id="29" name="모서리가 둥근 직사각형 28">
              <a:extLst>
                <a:ext uri="{FF2B5EF4-FFF2-40B4-BE49-F238E27FC236}">
                  <a16:creationId xmlns:a16="http://schemas.microsoft.com/office/drawing/2014/main" xmlns="" id="{71A1B541-326C-41AD-BD7E-EAF87A58891D}"/>
                </a:ext>
              </a:extLst>
            </p:cNvPr>
            <p:cNvSpPr/>
            <p:nvPr/>
          </p:nvSpPr>
          <p:spPr>
            <a:xfrm>
              <a:off x="1415530" y="4352760"/>
              <a:ext cx="7289641" cy="1055608"/>
            </a:xfrm>
            <a:prstGeom prst="roundRect">
              <a:avLst>
                <a:gd name="adj" fmla="val 1026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0" name="Picture 16" descr="C:\Users\천재교육\Desktop\피피티 배포용\기호\point_02.png">
              <a:extLst>
                <a:ext uri="{FF2B5EF4-FFF2-40B4-BE49-F238E27FC236}">
                  <a16:creationId xmlns:a16="http://schemas.microsoft.com/office/drawing/2014/main" xmlns="" id="{256777F6-93B7-4556-988C-03F74F62C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899988" y="4718639"/>
              <a:ext cx="320725" cy="323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610744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2675637" y="232755"/>
            <a:ext cx="4664544" cy="522287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활동 </a:t>
            </a:r>
            <a:r>
              <a:rPr lang="en-US" altLang="ko-KR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>
          <a:xfrm>
            <a:off x="1723595" y="335593"/>
            <a:ext cx="983359" cy="305343"/>
          </a:xfrm>
        </p:spPr>
        <p:txBody>
          <a:bodyPr>
            <a:normAutofit/>
          </a:bodyPr>
          <a:lstStyle/>
          <a:p>
            <a:r>
              <a:rPr lang="en-US" altLang="ko-KR" spc="0" dirty="0" smtClean="0"/>
              <a:t>4</a:t>
            </a:r>
            <a:r>
              <a:rPr lang="ko-KR" altLang="en-US" spc="0" dirty="0" smtClean="0"/>
              <a:t>단원</a:t>
            </a:r>
            <a:endParaRPr lang="ko-KR" altLang="en-US" spc="0" dirty="0"/>
          </a:p>
        </p:txBody>
      </p:sp>
      <p:sp>
        <p:nvSpPr>
          <p:cNvPr id="25" name="텍스트 개체 틀 1">
            <a:extLst>
              <a:ext uri="{FF2B5EF4-FFF2-40B4-BE49-F238E27FC236}">
                <a16:creationId xmlns:a16="http://schemas.microsoft.com/office/drawing/2014/main" xmlns="" id="{C06E4849-4A92-410D-9E28-FBBCEAB780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97557" y="136531"/>
            <a:ext cx="2707615" cy="288803"/>
          </a:xfrm>
        </p:spPr>
        <p:txBody>
          <a:bodyPr>
            <a:noAutofit/>
          </a:bodyPr>
          <a:lstStyle/>
          <a:p>
            <a:r>
              <a:rPr lang="ko-KR" altLang="en-US" dirty="0"/>
              <a:t>교과서 </a:t>
            </a:r>
            <a:r>
              <a:rPr lang="en-US" altLang="ko-KR" dirty="0" smtClean="0"/>
              <a:t>99</a:t>
            </a:r>
            <a:r>
              <a:rPr lang="ko-KR" altLang="en-US" dirty="0" smtClean="0"/>
              <a:t>쪽</a:t>
            </a:r>
            <a:r>
              <a:rPr lang="en-US" altLang="ko-KR" dirty="0"/>
              <a:t>, </a:t>
            </a:r>
            <a:r>
              <a:rPr lang="ko-KR" altLang="en-US" dirty="0"/>
              <a:t>수학 익힘 </a:t>
            </a:r>
            <a:r>
              <a:rPr lang="en-US" altLang="ko-KR" dirty="0" smtClean="0"/>
              <a:t>72~73</a:t>
            </a:r>
            <a:r>
              <a:rPr lang="ko-KR" altLang="en-US" dirty="0" smtClean="0"/>
              <a:t>쪽</a:t>
            </a:r>
            <a:endParaRPr lang="ko-KR" alt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="" xmlns:a16="http://schemas.microsoft.com/office/drawing/2014/main" id="{401086E1-45F4-47DB-B2E5-7A55B6C21529}"/>
              </a:ext>
            </a:extLst>
          </p:cNvPr>
          <p:cNvSpPr txBox="1"/>
          <p:nvPr/>
        </p:nvSpPr>
        <p:spPr>
          <a:xfrm>
            <a:off x="670500" y="1481250"/>
            <a:ext cx="74789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2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endParaRPr lang="ko-KR" altLang="en-US" sz="32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304" y="1315826"/>
            <a:ext cx="600719" cy="63602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2B18EB23-A189-44F8-BF76-ED229445BAD5}"/>
              </a:ext>
            </a:extLst>
          </p:cNvPr>
          <p:cNvSpPr txBox="1"/>
          <p:nvPr/>
        </p:nvSpPr>
        <p:spPr>
          <a:xfrm>
            <a:off x="1050638" y="1447110"/>
            <a:ext cx="77954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spc="-15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여러 가지 사각형을 살펴봅시다</a:t>
            </a:r>
            <a:r>
              <a:rPr lang="en-US" altLang="ko-KR" sz="3200" spc="-15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  <a:endParaRPr lang="ko-KR" altLang="en-US" sz="3200" spc="-15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xmlns="" id="{6D03FDEB-7F7B-45F2-B046-CD4E0F5BFA35}"/>
              </a:ext>
            </a:extLst>
          </p:cNvPr>
          <p:cNvSpPr/>
          <p:nvPr/>
        </p:nvSpPr>
        <p:spPr>
          <a:xfrm>
            <a:off x="1296834" y="3997633"/>
            <a:ext cx="7408338" cy="5893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2800" b="1" dirty="0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알맞은 </a:t>
            </a:r>
            <a:r>
              <a:rPr lang="ko-KR" altLang="en-US" sz="28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사각형을 찾아 </a:t>
            </a:r>
            <a:r>
              <a:rPr lang="ko-KR" altLang="en-US" sz="2800" b="1" dirty="0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표에 기호를 </a:t>
            </a:r>
            <a:r>
              <a:rPr lang="ko-KR" altLang="en-US" sz="28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써 보세요</a:t>
            </a:r>
            <a:r>
              <a:rPr lang="en-US" altLang="ko-KR" sz="28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endParaRPr lang="ko-KR" altLang="en-US" sz="280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="" xmlns:a16="http://schemas.microsoft.com/office/drawing/2014/main" id="{430854B9-09C5-406F-9BF6-320A4426669B}"/>
              </a:ext>
            </a:extLst>
          </p:cNvPr>
          <p:cNvSpPr/>
          <p:nvPr/>
        </p:nvSpPr>
        <p:spPr>
          <a:xfrm>
            <a:off x="1153111" y="4162766"/>
            <a:ext cx="144016" cy="144016"/>
          </a:xfrm>
          <a:prstGeom prst="ellipse">
            <a:avLst/>
          </a:prstGeom>
          <a:solidFill>
            <a:srgbClr val="7A81A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4" name="그림 6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5119" y="2212651"/>
            <a:ext cx="6807635" cy="1604216"/>
          </a:xfrm>
          <a:prstGeom prst="rect">
            <a:avLst/>
          </a:prstGeom>
        </p:spPr>
      </p:pic>
      <p:pic>
        <p:nvPicPr>
          <p:cNvPr id="65" name="그림 6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6834" y="4605043"/>
            <a:ext cx="6914564" cy="1637828"/>
          </a:xfrm>
          <a:prstGeom prst="rect">
            <a:avLst/>
          </a:prstGeom>
        </p:spPr>
      </p:pic>
      <p:sp>
        <p:nvSpPr>
          <p:cNvPr id="67" name="직사각형 66"/>
          <p:cNvSpPr/>
          <p:nvPr/>
        </p:nvSpPr>
        <p:spPr>
          <a:xfrm>
            <a:off x="1485521" y="4994917"/>
            <a:ext cx="101002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400" b="1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가</a:t>
            </a:r>
            <a:r>
              <a:rPr lang="en-US" altLang="ko-KR" sz="2400" b="1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2400" b="1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나</a:t>
            </a:r>
            <a:r>
              <a:rPr lang="en-US" altLang="ko-KR" sz="2400" b="1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</a:t>
            </a:r>
            <a:r>
              <a:rPr lang="ko-KR" altLang="en-US" sz="2400" b="1" dirty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2400" b="1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다</a:t>
            </a:r>
            <a:r>
              <a:rPr lang="en-US" altLang="ko-KR" sz="2400" b="1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2400" b="1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라</a:t>
            </a:r>
            <a:r>
              <a:rPr lang="en-US" altLang="ko-KR" sz="2400" b="1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2400" b="1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마</a:t>
            </a:r>
            <a:endParaRPr lang="ko-KR" altLang="en-US" sz="2400" dirty="0"/>
          </a:p>
        </p:txBody>
      </p:sp>
      <p:sp>
        <p:nvSpPr>
          <p:cNvPr id="68" name="직사각형 67"/>
          <p:cNvSpPr/>
          <p:nvPr/>
        </p:nvSpPr>
        <p:spPr>
          <a:xfrm>
            <a:off x="2904746" y="5179582"/>
            <a:ext cx="101002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400" b="1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나</a:t>
            </a:r>
            <a:r>
              <a:rPr lang="en-US" altLang="ko-KR" sz="2400" b="1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2400" b="1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라</a:t>
            </a:r>
            <a:r>
              <a:rPr lang="en-US" altLang="ko-KR" sz="2400" b="1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2400" b="1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마</a:t>
            </a:r>
            <a:endParaRPr lang="ko-KR" altLang="en-US" sz="2400" dirty="0"/>
          </a:p>
        </p:txBody>
      </p:sp>
      <p:sp>
        <p:nvSpPr>
          <p:cNvPr id="69" name="직사각형 68"/>
          <p:cNvSpPr/>
          <p:nvPr/>
        </p:nvSpPr>
        <p:spPr>
          <a:xfrm>
            <a:off x="4230051" y="5326362"/>
            <a:ext cx="101002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400" b="1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라</a:t>
            </a:r>
            <a:endParaRPr lang="ko-KR" altLang="en-US" sz="2400" dirty="0"/>
          </a:p>
        </p:txBody>
      </p:sp>
      <p:sp>
        <p:nvSpPr>
          <p:cNvPr id="70" name="직사각형 69"/>
          <p:cNvSpPr/>
          <p:nvPr/>
        </p:nvSpPr>
        <p:spPr>
          <a:xfrm>
            <a:off x="5622031" y="5364247"/>
            <a:ext cx="101002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400" b="1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라</a:t>
            </a:r>
            <a:r>
              <a:rPr lang="en-US" altLang="ko-KR" sz="2400" b="1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2400" b="1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마</a:t>
            </a:r>
            <a:endParaRPr lang="ko-KR" altLang="en-US" sz="2400" dirty="0"/>
          </a:p>
        </p:txBody>
      </p:sp>
      <p:sp>
        <p:nvSpPr>
          <p:cNvPr id="71" name="직사각형 70"/>
          <p:cNvSpPr/>
          <p:nvPr/>
        </p:nvSpPr>
        <p:spPr>
          <a:xfrm>
            <a:off x="7014011" y="5364247"/>
            <a:ext cx="101002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400" b="1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라</a:t>
            </a:r>
            <a:endParaRPr lang="ko-KR" altLang="en-US" sz="2400" dirty="0"/>
          </a:p>
        </p:txBody>
      </p:sp>
      <p:pic>
        <p:nvPicPr>
          <p:cNvPr id="74" name="Picture 16" descr="C:\Users\천재교육\Desktop\피피티 배포용\기호\point_02.png">
            <a:extLst>
              <a:ext uri="{FF2B5EF4-FFF2-40B4-BE49-F238E27FC236}">
                <a16:creationId xmlns:a16="http://schemas.microsoft.com/office/drawing/2014/main" xmlns="" id="{256777F6-93B7-4556-988C-03F74F62C5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17769" y="5438169"/>
            <a:ext cx="320725" cy="32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" name="Picture 16" descr="C:\Users\천재교육\Desktop\피피티 배포용\기호\point_02.png">
            <a:extLst>
              <a:ext uri="{FF2B5EF4-FFF2-40B4-BE49-F238E27FC236}">
                <a16:creationId xmlns:a16="http://schemas.microsoft.com/office/drawing/2014/main" xmlns="" id="{256777F6-93B7-4556-988C-03F74F62C5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97417" y="5438169"/>
            <a:ext cx="320725" cy="32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" name="Picture 16" descr="C:\Users\천재교육\Desktop\피피티 배포용\기호\point_02.png">
            <a:extLst>
              <a:ext uri="{FF2B5EF4-FFF2-40B4-BE49-F238E27FC236}">
                <a16:creationId xmlns:a16="http://schemas.microsoft.com/office/drawing/2014/main" xmlns="" id="{256777F6-93B7-4556-988C-03F74F62C5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77065" y="5438169"/>
            <a:ext cx="320725" cy="32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" name="Picture 16" descr="C:\Users\천재교육\Desktop\피피티 배포용\기호\point_02.png">
            <a:extLst>
              <a:ext uri="{FF2B5EF4-FFF2-40B4-BE49-F238E27FC236}">
                <a16:creationId xmlns:a16="http://schemas.microsoft.com/office/drawing/2014/main" xmlns="" id="{256777F6-93B7-4556-988C-03F74F62C5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34936" y="5438169"/>
            <a:ext cx="320725" cy="32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" name="Picture 16" descr="C:\Users\천재교육\Desktop\피피티 배포용\기호\point_02.png">
            <a:extLst>
              <a:ext uri="{FF2B5EF4-FFF2-40B4-BE49-F238E27FC236}">
                <a16:creationId xmlns:a16="http://schemas.microsoft.com/office/drawing/2014/main" xmlns="" id="{256777F6-93B7-4556-988C-03F74F62C5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326971" y="5438169"/>
            <a:ext cx="320725" cy="32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6387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/>
      <p:bldP spid="68" grpId="0"/>
      <p:bldP spid="69" grpId="0"/>
      <p:bldP spid="70" grpId="0"/>
      <p:bldP spid="7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2675637" y="232755"/>
            <a:ext cx="4664544" cy="522287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활동 </a:t>
            </a:r>
            <a:r>
              <a:rPr lang="en-US" altLang="ko-KR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>
          <a:xfrm>
            <a:off x="1723595" y="335593"/>
            <a:ext cx="983359" cy="305343"/>
          </a:xfrm>
        </p:spPr>
        <p:txBody>
          <a:bodyPr>
            <a:normAutofit/>
          </a:bodyPr>
          <a:lstStyle/>
          <a:p>
            <a:r>
              <a:rPr lang="en-US" altLang="ko-KR" spc="0" dirty="0" smtClean="0"/>
              <a:t>4</a:t>
            </a:r>
            <a:r>
              <a:rPr lang="ko-KR" altLang="en-US" spc="0" dirty="0" smtClean="0"/>
              <a:t>단원</a:t>
            </a:r>
            <a:endParaRPr lang="ko-KR" altLang="en-US" spc="0" dirty="0"/>
          </a:p>
        </p:txBody>
      </p:sp>
      <p:sp>
        <p:nvSpPr>
          <p:cNvPr id="25" name="텍스트 개체 틀 1">
            <a:extLst>
              <a:ext uri="{FF2B5EF4-FFF2-40B4-BE49-F238E27FC236}">
                <a16:creationId xmlns:a16="http://schemas.microsoft.com/office/drawing/2014/main" xmlns="" id="{C06E4849-4A92-410D-9E28-FBBCEAB780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97557" y="136531"/>
            <a:ext cx="2707615" cy="288803"/>
          </a:xfrm>
        </p:spPr>
        <p:txBody>
          <a:bodyPr>
            <a:noAutofit/>
          </a:bodyPr>
          <a:lstStyle/>
          <a:p>
            <a:r>
              <a:rPr lang="ko-KR" altLang="en-US" dirty="0"/>
              <a:t>교과서 </a:t>
            </a:r>
            <a:r>
              <a:rPr lang="en-US" altLang="ko-KR" dirty="0" smtClean="0"/>
              <a:t>99</a:t>
            </a:r>
            <a:r>
              <a:rPr lang="ko-KR" altLang="en-US" dirty="0" smtClean="0"/>
              <a:t>쪽</a:t>
            </a:r>
            <a:r>
              <a:rPr lang="en-US" altLang="ko-KR" dirty="0"/>
              <a:t>, </a:t>
            </a:r>
            <a:r>
              <a:rPr lang="ko-KR" altLang="en-US" dirty="0"/>
              <a:t>수학 익힘 </a:t>
            </a:r>
            <a:r>
              <a:rPr lang="en-US" altLang="ko-KR" dirty="0" smtClean="0"/>
              <a:t>72~73</a:t>
            </a:r>
            <a:r>
              <a:rPr lang="ko-KR" altLang="en-US" dirty="0" smtClean="0"/>
              <a:t>쪽</a:t>
            </a:r>
            <a:endParaRPr lang="ko-KR" alt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="" xmlns:a16="http://schemas.microsoft.com/office/drawing/2014/main" id="{401086E1-45F4-47DB-B2E5-7A55B6C21529}"/>
              </a:ext>
            </a:extLst>
          </p:cNvPr>
          <p:cNvSpPr txBox="1"/>
          <p:nvPr/>
        </p:nvSpPr>
        <p:spPr>
          <a:xfrm>
            <a:off x="670500" y="1481250"/>
            <a:ext cx="74789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2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endParaRPr lang="ko-KR" altLang="en-US" sz="32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xmlns="" id="{6D03FDEB-7F7B-45F2-B046-CD4E0F5BFA35}"/>
              </a:ext>
            </a:extLst>
          </p:cNvPr>
          <p:cNvSpPr/>
          <p:nvPr/>
        </p:nvSpPr>
        <p:spPr>
          <a:xfrm>
            <a:off x="1296834" y="1473508"/>
            <a:ext cx="3178849" cy="5893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2800" b="1" dirty="0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위와 같이 쓴 까닭을 말해 보세요</a:t>
            </a:r>
            <a:r>
              <a:rPr lang="en-US" altLang="ko-KR" sz="2800" b="1" dirty="0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endParaRPr lang="ko-KR" altLang="en-US" sz="280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="" xmlns:a16="http://schemas.microsoft.com/office/drawing/2014/main" id="{430854B9-09C5-406F-9BF6-320A4426669B}"/>
              </a:ext>
            </a:extLst>
          </p:cNvPr>
          <p:cNvSpPr/>
          <p:nvPr/>
        </p:nvSpPr>
        <p:spPr>
          <a:xfrm>
            <a:off x="1153111" y="1638641"/>
            <a:ext cx="144016" cy="144016"/>
          </a:xfrm>
          <a:prstGeom prst="ellipse">
            <a:avLst/>
          </a:prstGeom>
          <a:solidFill>
            <a:srgbClr val="7A81A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사각형: 둥근 모서리 68">
            <a:extLst>
              <a:ext uri="{FF2B5EF4-FFF2-40B4-BE49-F238E27FC236}">
                <a16:creationId xmlns:a16="http://schemas.microsoft.com/office/drawing/2014/main" xmlns="" id="{D2695FEE-2180-489A-97F3-7D18D4DFA36F}"/>
              </a:ext>
            </a:extLst>
          </p:cNvPr>
          <p:cNvSpPr/>
          <p:nvPr/>
        </p:nvSpPr>
        <p:spPr>
          <a:xfrm>
            <a:off x="4533221" y="1373340"/>
            <a:ext cx="4171951" cy="1145103"/>
          </a:xfrm>
          <a:prstGeom prst="roundRect">
            <a:avLst>
              <a:gd name="adj" fmla="val 4837"/>
            </a:avLst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4" name="그림 6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7448" y="1481250"/>
            <a:ext cx="3943497" cy="929283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46499B32-8EA8-413B-AADC-8F6176409519}"/>
              </a:ext>
            </a:extLst>
          </p:cNvPr>
          <p:cNvSpPr txBox="1"/>
          <p:nvPr/>
        </p:nvSpPr>
        <p:spPr>
          <a:xfrm>
            <a:off x="1362921" y="3053902"/>
            <a:ext cx="7289975" cy="320087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5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</a:t>
            </a:r>
            <a:r>
              <a:rPr lang="ko-KR" altLang="en-US" sz="25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예</a:t>
            </a:r>
            <a:r>
              <a:rPr lang="en-US" altLang="ko-KR" sz="25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) - </a:t>
            </a:r>
            <a:r>
              <a:rPr lang="ko-KR" altLang="en-US" sz="25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평행한 </a:t>
            </a:r>
            <a:r>
              <a:rPr lang="ko-KR" altLang="en-US" sz="2500" dirty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변이 있기 때문에 사다리꼴입니다</a:t>
            </a:r>
            <a:r>
              <a:rPr lang="en-US" altLang="ko-KR" sz="2500" dirty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</a:p>
          <a:p>
            <a:pPr algn="just"/>
            <a:r>
              <a:rPr lang="en-US" altLang="ko-KR" sz="2500" dirty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25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  - </a:t>
            </a:r>
            <a:r>
              <a:rPr lang="ko-KR" altLang="en-US" sz="25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마주 </a:t>
            </a:r>
            <a:r>
              <a:rPr lang="ko-KR" altLang="en-US" sz="2500" dirty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보는 두 쌍의 변이 서로 </a:t>
            </a:r>
            <a:r>
              <a:rPr lang="ko-KR" altLang="en-US" sz="25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평행하기 때문에  </a:t>
            </a:r>
            <a:endParaRPr lang="en-US" altLang="ko-KR" sz="2500" dirty="0" smtClean="0">
              <a:solidFill>
                <a:srgbClr val="0070C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just"/>
            <a:r>
              <a:rPr lang="en-US" altLang="ko-KR" sz="2500" dirty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25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     </a:t>
            </a:r>
            <a:r>
              <a:rPr lang="ko-KR" altLang="en-US" sz="2500" dirty="0" err="1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평행사변형입니다</a:t>
            </a:r>
            <a:r>
              <a:rPr lang="en-US" altLang="ko-KR" sz="2500" dirty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</a:p>
          <a:p>
            <a:pPr algn="just"/>
            <a:r>
              <a:rPr lang="ko-KR" altLang="en-US" sz="25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   </a:t>
            </a:r>
            <a:r>
              <a:rPr lang="en-US" altLang="ko-KR" sz="25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- </a:t>
            </a:r>
            <a:r>
              <a:rPr lang="ko-KR" altLang="en-US" sz="25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네 </a:t>
            </a:r>
            <a:r>
              <a:rPr lang="ko-KR" altLang="en-US" sz="2500" dirty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변의 길이가 모두 같기 때문에 </a:t>
            </a:r>
            <a:r>
              <a:rPr lang="ko-KR" altLang="en-US" sz="25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마름모입니다</a:t>
            </a:r>
            <a:r>
              <a:rPr lang="en-US" altLang="ko-KR" sz="2500" dirty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</a:p>
          <a:p>
            <a:pPr algn="just"/>
            <a:r>
              <a:rPr lang="ko-KR" altLang="en-US" sz="25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   </a:t>
            </a:r>
            <a:r>
              <a:rPr lang="en-US" altLang="ko-KR" sz="25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- </a:t>
            </a:r>
            <a:r>
              <a:rPr lang="ko-KR" altLang="en-US" sz="25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네 </a:t>
            </a:r>
            <a:r>
              <a:rPr lang="ko-KR" altLang="en-US" sz="2500" dirty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각이 모두 </a:t>
            </a:r>
            <a:r>
              <a:rPr lang="ko-KR" altLang="en-US" sz="25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직각이기 </a:t>
            </a:r>
            <a:r>
              <a:rPr lang="ko-KR" altLang="en-US" sz="2500" dirty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때문에 </a:t>
            </a:r>
            <a:r>
              <a:rPr lang="ko-KR" altLang="en-US" sz="25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직사각형입니다</a:t>
            </a:r>
            <a:r>
              <a:rPr lang="en-US" altLang="ko-KR" sz="2500" dirty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</a:p>
          <a:p>
            <a:pPr algn="just"/>
            <a:r>
              <a:rPr lang="ko-KR" altLang="en-US" sz="25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   </a:t>
            </a:r>
            <a:r>
              <a:rPr lang="en-US" altLang="ko-KR" sz="25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- </a:t>
            </a:r>
            <a:r>
              <a:rPr lang="ko-KR" altLang="en-US" sz="25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네 </a:t>
            </a:r>
            <a:r>
              <a:rPr lang="ko-KR" altLang="en-US" sz="2500" dirty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각이 모두 직각이고 네 변의 길이가 </a:t>
            </a:r>
            <a:r>
              <a:rPr lang="ko-KR" altLang="en-US" sz="25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모두</a:t>
            </a:r>
            <a:endParaRPr lang="en-US" altLang="ko-KR" sz="2500" dirty="0" smtClean="0">
              <a:solidFill>
                <a:srgbClr val="0070C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just"/>
            <a:r>
              <a:rPr lang="en-US" altLang="ko-KR" sz="2500" dirty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25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    </a:t>
            </a:r>
            <a:r>
              <a:rPr lang="ko-KR" altLang="en-US" sz="25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같기 </a:t>
            </a:r>
            <a:r>
              <a:rPr lang="ko-KR" altLang="en-US" sz="2500" dirty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때문에 정사각형입니다</a:t>
            </a:r>
            <a:r>
              <a:rPr lang="en-US" altLang="ko-KR" sz="2500" dirty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1389163" y="3050749"/>
            <a:ext cx="7263733" cy="3138963"/>
            <a:chOff x="1960423" y="2626354"/>
            <a:chExt cx="7263733" cy="3200876"/>
          </a:xfrm>
        </p:grpSpPr>
        <p:sp>
          <p:nvSpPr>
            <p:cNvPr id="35" name="모서리가 둥근 직사각형 34">
              <a:extLst>
                <a:ext uri="{FF2B5EF4-FFF2-40B4-BE49-F238E27FC236}">
                  <a16:creationId xmlns:a16="http://schemas.microsoft.com/office/drawing/2014/main" xmlns="" id="{71A1B541-326C-41AD-BD7E-EAF87A58891D}"/>
                </a:ext>
              </a:extLst>
            </p:cNvPr>
            <p:cNvSpPr/>
            <p:nvPr/>
          </p:nvSpPr>
          <p:spPr>
            <a:xfrm>
              <a:off x="1960423" y="2626354"/>
              <a:ext cx="7263733" cy="3200876"/>
            </a:xfrm>
            <a:prstGeom prst="roundRect">
              <a:avLst>
                <a:gd name="adj" fmla="val 1026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6" name="Picture 16" descr="C:\Users\천재교육\Desktop\피피티 배포용\기호\point_02.png">
              <a:extLst>
                <a:ext uri="{FF2B5EF4-FFF2-40B4-BE49-F238E27FC236}">
                  <a16:creationId xmlns:a16="http://schemas.microsoft.com/office/drawing/2014/main" xmlns="" id="{256777F6-93B7-4556-988C-03F74F62C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271564" y="3943195"/>
              <a:ext cx="320725" cy="323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456541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2673774" y="234695"/>
            <a:ext cx="4664544" cy="522287"/>
          </a:xfrm>
        </p:spPr>
        <p:txBody>
          <a:bodyPr>
            <a:normAutofit/>
          </a:bodyPr>
          <a:lstStyle/>
          <a:p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확인하기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>
          <a:xfrm>
            <a:off x="1723595" y="335593"/>
            <a:ext cx="983359" cy="305343"/>
          </a:xfrm>
        </p:spPr>
        <p:txBody>
          <a:bodyPr>
            <a:normAutofit/>
          </a:bodyPr>
          <a:lstStyle/>
          <a:p>
            <a:r>
              <a:rPr lang="en-US" altLang="ko-KR" spc="0" dirty="0" smtClean="0"/>
              <a:t>4</a:t>
            </a:r>
            <a:r>
              <a:rPr lang="ko-KR" altLang="en-US" spc="0" dirty="0" smtClean="0"/>
              <a:t>단원</a:t>
            </a:r>
            <a:endParaRPr lang="ko-KR" altLang="en-US" spc="0" dirty="0"/>
          </a:p>
        </p:txBody>
      </p:sp>
      <p:sp>
        <p:nvSpPr>
          <p:cNvPr id="90" name="TextBox 89"/>
          <p:cNvSpPr txBox="1"/>
          <p:nvPr/>
        </p:nvSpPr>
        <p:spPr>
          <a:xfrm>
            <a:off x="678530" y="1405178"/>
            <a:ext cx="397816" cy="479273"/>
          </a:xfrm>
          <a:prstGeom prst="rect">
            <a:avLst/>
          </a:prstGeom>
          <a:noFill/>
        </p:spPr>
        <p:txBody>
          <a:bodyPr wrap="none" lIns="108878" tIns="54439" rIns="108878" bIns="54439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3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grpSp>
        <p:nvGrpSpPr>
          <p:cNvPr id="41" name="그룹 40"/>
          <p:cNvGrpSpPr/>
          <p:nvPr/>
        </p:nvGrpSpPr>
        <p:grpSpPr>
          <a:xfrm>
            <a:off x="319202" y="1391775"/>
            <a:ext cx="1030983" cy="729628"/>
            <a:chOff x="332607" y="4477918"/>
            <a:chExt cx="871755" cy="616942"/>
          </a:xfrm>
        </p:grpSpPr>
        <p:pic>
          <p:nvPicPr>
            <p:cNvPr id="42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2607" y="4477918"/>
              <a:ext cx="871755" cy="5682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3" name="TextBox 42"/>
            <p:cNvSpPr txBox="1"/>
            <p:nvPr/>
          </p:nvSpPr>
          <p:spPr>
            <a:xfrm>
              <a:off x="571218" y="4626422"/>
              <a:ext cx="358105" cy="4684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000" b="1" dirty="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1</a:t>
              </a:r>
              <a:endParaRPr lang="ko-KR" altLang="en-US" sz="30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sp>
        <p:nvSpPr>
          <p:cNvPr id="48" name="텍스트 개체 틀 1">
            <a:extLst>
              <a:ext uri="{FF2B5EF4-FFF2-40B4-BE49-F238E27FC236}">
                <a16:creationId xmlns:a16="http://schemas.microsoft.com/office/drawing/2014/main" xmlns="" id="{C06E4849-4A92-410D-9E28-FBBCEAB780D4}"/>
              </a:ext>
            </a:extLst>
          </p:cNvPr>
          <p:cNvSpPr txBox="1">
            <a:spLocks/>
          </p:cNvSpPr>
          <p:nvPr/>
        </p:nvSpPr>
        <p:spPr>
          <a:xfrm>
            <a:off x="5997557" y="136531"/>
            <a:ext cx="2707615" cy="28880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1" kern="1200" spc="-1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교과서 </a:t>
            </a:r>
            <a:r>
              <a:rPr lang="en-US" altLang="ko-KR" dirty="0" smtClean="0"/>
              <a:t>99</a:t>
            </a:r>
            <a:r>
              <a:rPr lang="ko-KR" altLang="en-US" dirty="0" smtClean="0"/>
              <a:t>쪽</a:t>
            </a:r>
            <a:r>
              <a:rPr lang="en-US" altLang="ko-KR" dirty="0" smtClean="0"/>
              <a:t>, </a:t>
            </a:r>
            <a:r>
              <a:rPr lang="ko-KR" altLang="en-US" dirty="0" smtClean="0"/>
              <a:t>수학 익힘 </a:t>
            </a:r>
            <a:r>
              <a:rPr lang="en-US" altLang="ko-KR" dirty="0" smtClean="0"/>
              <a:t>72~73</a:t>
            </a:r>
            <a:r>
              <a:rPr lang="ko-KR" altLang="en-US" dirty="0" smtClean="0"/>
              <a:t>쪽</a:t>
            </a:r>
            <a:endParaRPr lang="ko-KR" altLang="en-US" dirty="0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0" r="2772" b="6111"/>
          <a:stretch/>
        </p:blipFill>
        <p:spPr>
          <a:xfrm>
            <a:off x="2409825" y="2413406"/>
            <a:ext cx="4928493" cy="1886281"/>
          </a:xfrm>
          <a:prstGeom prst="rect">
            <a:avLst/>
          </a:prstGeom>
        </p:spPr>
      </p:pic>
      <p:sp>
        <p:nvSpPr>
          <p:cNvPr id="95" name="TextBox 94">
            <a:extLst>
              <a:ext uri="{FF2B5EF4-FFF2-40B4-BE49-F238E27FC236}">
                <a16:creationId xmlns:a16="http://schemas.microsoft.com/office/drawing/2014/main" xmlns="" id="{1F871BB5-AA23-4801-9197-D919BD223992}"/>
              </a:ext>
            </a:extLst>
          </p:cNvPr>
          <p:cNvSpPr txBox="1"/>
          <p:nvPr/>
        </p:nvSpPr>
        <p:spPr>
          <a:xfrm>
            <a:off x="1330102" y="1390960"/>
            <a:ext cx="7261963" cy="1094826"/>
          </a:xfrm>
          <a:prstGeom prst="rect">
            <a:avLst/>
          </a:prstGeom>
          <a:noFill/>
        </p:spPr>
        <p:txBody>
          <a:bodyPr wrap="square" lIns="108878" tIns="54439" rIns="108878" bIns="54439" rtlCol="0">
            <a:spAutoFit/>
          </a:bodyPr>
          <a:lstStyle/>
          <a:p>
            <a:r>
              <a:rPr lang="ko-KR" altLang="en-US" sz="3200" spc="-15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3200" spc="-15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그림에 있는 사각형은 어떤 사각형인지 모두 </a:t>
            </a:r>
            <a:endParaRPr lang="en-US" altLang="ko-KR" sz="3200" spc="-150" dirty="0" smtClean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r>
              <a:rPr lang="en-US" altLang="ko-KR" sz="3200" spc="-15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3200" spc="-15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말해 </a:t>
            </a:r>
            <a:r>
              <a:rPr lang="ko-KR" altLang="en-US" sz="3200" spc="-15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보세요</a:t>
            </a:r>
            <a:r>
              <a:rPr lang="en-US" altLang="ko-KR" sz="3200" spc="-15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  <a:endParaRPr lang="ko-KR" altLang="en-US" sz="3200" b="1" spc="-15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xmlns="" id="{46499B32-8EA8-413B-AADC-8F6176409519}"/>
              </a:ext>
            </a:extLst>
          </p:cNvPr>
          <p:cNvSpPr txBox="1"/>
          <p:nvPr/>
        </p:nvSpPr>
        <p:spPr>
          <a:xfrm>
            <a:off x="1456720" y="4296557"/>
            <a:ext cx="7289641" cy="200906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8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</a:t>
            </a:r>
            <a:r>
              <a:rPr lang="ko-KR" altLang="en-US" sz="28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예</a:t>
            </a:r>
            <a:r>
              <a:rPr lang="en-US" altLang="ko-KR" sz="28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) </a:t>
            </a:r>
            <a:r>
              <a:rPr lang="ko-KR" altLang="en-US" sz="2800" dirty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자동차의 창문 부분은 마주 보는 두 쌍의 변이 평행하므로 </a:t>
            </a:r>
            <a:r>
              <a:rPr lang="ko-KR" altLang="en-US" sz="2800" dirty="0" err="1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평행사변형입니다</a:t>
            </a:r>
            <a:r>
              <a:rPr lang="en-US" altLang="ko-KR" sz="2800" dirty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</a:p>
          <a:p>
            <a:pPr algn="just"/>
            <a:r>
              <a:rPr lang="ko-KR" altLang="en-US" sz="2800" dirty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물고기의 몸통 부분은 네 변이 길이가 모두 같으므로 마름모입니다</a:t>
            </a:r>
            <a:r>
              <a:rPr lang="en-US" altLang="ko-KR" sz="2800" dirty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</a:p>
        </p:txBody>
      </p:sp>
      <p:grpSp>
        <p:nvGrpSpPr>
          <p:cNvPr id="15" name="그룹 14"/>
          <p:cNvGrpSpPr/>
          <p:nvPr/>
        </p:nvGrpSpPr>
        <p:grpSpPr>
          <a:xfrm>
            <a:off x="1578370" y="4296556"/>
            <a:ext cx="7289641" cy="2009061"/>
            <a:chOff x="1415530" y="4327331"/>
            <a:chExt cx="7289641" cy="2009061"/>
          </a:xfrm>
        </p:grpSpPr>
        <p:sp>
          <p:nvSpPr>
            <p:cNvPr id="16" name="모서리가 둥근 직사각형 15">
              <a:extLst>
                <a:ext uri="{FF2B5EF4-FFF2-40B4-BE49-F238E27FC236}">
                  <a16:creationId xmlns:a16="http://schemas.microsoft.com/office/drawing/2014/main" xmlns="" id="{71A1B541-326C-41AD-BD7E-EAF87A58891D}"/>
                </a:ext>
              </a:extLst>
            </p:cNvPr>
            <p:cNvSpPr/>
            <p:nvPr/>
          </p:nvSpPr>
          <p:spPr>
            <a:xfrm>
              <a:off x="1415530" y="4327331"/>
              <a:ext cx="7289641" cy="2009061"/>
            </a:xfrm>
            <a:prstGeom prst="roundRect">
              <a:avLst>
                <a:gd name="adj" fmla="val 1026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7" name="Picture 16" descr="C:\Users\천재교육\Desktop\피피티 배포용\기호\point_02.png">
              <a:extLst>
                <a:ext uri="{FF2B5EF4-FFF2-40B4-BE49-F238E27FC236}">
                  <a16:creationId xmlns:a16="http://schemas.microsoft.com/office/drawing/2014/main" xmlns="" id="{256777F6-93B7-4556-988C-03F74F62C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899988" y="5169936"/>
              <a:ext cx="320725" cy="323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249961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2673774" y="243321"/>
            <a:ext cx="4664544" cy="522287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다음 시간에 배울 내용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>
          <a:xfrm>
            <a:off x="1723595" y="335593"/>
            <a:ext cx="983359" cy="305343"/>
          </a:xfrm>
        </p:spPr>
        <p:txBody>
          <a:bodyPr>
            <a:normAutofit/>
          </a:bodyPr>
          <a:lstStyle/>
          <a:p>
            <a:r>
              <a:rPr lang="en-US" altLang="ko-KR" spc="0" dirty="0" smtClean="0"/>
              <a:t>4</a:t>
            </a:r>
            <a:r>
              <a:rPr lang="ko-KR" altLang="en-US" spc="0" dirty="0" smtClean="0"/>
              <a:t>단원</a:t>
            </a:r>
            <a:endParaRPr lang="ko-KR" altLang="en-US" spc="0" dirty="0"/>
          </a:p>
        </p:txBody>
      </p:sp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1FCA94CA-D9D2-43ED-8AF3-D22D8BD18F58}"/>
              </a:ext>
            </a:extLst>
          </p:cNvPr>
          <p:cNvSpPr/>
          <p:nvPr/>
        </p:nvSpPr>
        <p:spPr>
          <a:xfrm>
            <a:off x="1151620" y="2350500"/>
            <a:ext cx="6840760" cy="15121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b="1" dirty="0" smtClean="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수학의 힘을 키워요</a:t>
            </a:r>
            <a:endParaRPr lang="ko-KR" altLang="en-US" sz="4000" dirty="0">
              <a:solidFill>
                <a:schemeClr val="tx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2960905" y="3871972"/>
            <a:ext cx="3271623" cy="486424"/>
            <a:chOff x="1444393" y="3950688"/>
            <a:chExt cx="3271623" cy="486424"/>
          </a:xfrm>
        </p:grpSpPr>
        <p:sp>
          <p:nvSpPr>
            <p:cNvPr id="18" name="모서리가 둥근 직사각형 17">
              <a:extLst>
                <a:ext uri="{FF2B5EF4-FFF2-40B4-BE49-F238E27FC236}">
                  <a16:creationId xmlns="" xmlns:a16="http://schemas.microsoft.com/office/drawing/2014/main" id="{A5488570-1D1D-4381-BC8B-C477C2E6344D}"/>
                </a:ext>
              </a:extLst>
            </p:cNvPr>
            <p:cNvSpPr/>
            <p:nvPr/>
          </p:nvSpPr>
          <p:spPr>
            <a:xfrm>
              <a:off x="2944881" y="3950688"/>
              <a:ext cx="1771135" cy="486424"/>
            </a:xfrm>
            <a:prstGeom prst="roundRect">
              <a:avLst>
                <a:gd name="adj" fmla="val 0"/>
              </a:avLst>
            </a:prstGeom>
            <a:solidFill>
              <a:srgbClr val="EAEA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 smtClean="0">
                  <a:solidFill>
                    <a:srgbClr val="333333"/>
                  </a:solidFill>
                </a:rPr>
                <a:t>100~101</a:t>
              </a:r>
              <a:r>
                <a:rPr lang="ko-KR" altLang="en-US" sz="2400" b="1" dirty="0" smtClean="0">
                  <a:solidFill>
                    <a:srgbClr val="333333"/>
                  </a:solidFill>
                </a:rPr>
                <a:t>쪽  </a:t>
              </a:r>
              <a:endParaRPr lang="ko-KR" altLang="en-US" sz="2400" b="1" dirty="0">
                <a:solidFill>
                  <a:srgbClr val="333333"/>
                </a:solidFill>
              </a:endParaRPr>
            </a:p>
          </p:txBody>
        </p:sp>
        <p:sp>
          <p:nvSpPr>
            <p:cNvPr id="19" name="모서리가 둥근 직사각형 19">
              <a:extLst>
                <a:ext uri="{FF2B5EF4-FFF2-40B4-BE49-F238E27FC236}">
                  <a16:creationId xmlns="" xmlns:a16="http://schemas.microsoft.com/office/drawing/2014/main" id="{036D1AF4-D0D5-4727-8147-5B731CA8B535}"/>
                </a:ext>
              </a:extLst>
            </p:cNvPr>
            <p:cNvSpPr/>
            <p:nvPr/>
          </p:nvSpPr>
          <p:spPr>
            <a:xfrm>
              <a:off x="1444393" y="3950688"/>
              <a:ext cx="1500488" cy="486424"/>
            </a:xfrm>
            <a:prstGeom prst="roundRect">
              <a:avLst>
                <a:gd name="adj" fmla="val 0"/>
              </a:avLst>
            </a:prstGeom>
            <a:solidFill>
              <a:srgbClr val="F57B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b="1" dirty="0"/>
                <a:t>교과서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14141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1852</TotalTime>
  <Words>354</Words>
  <Application>Microsoft Office PowerPoint</Application>
  <PresentationFormat>화면 슬라이드 쇼(4:3)</PresentationFormat>
  <Paragraphs>68</Paragraphs>
  <Slides>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5" baseType="lpstr">
      <vt:lpstr>나눔스퀘어라운드 Bold</vt:lpstr>
      <vt:lpstr>맑은 고딕</vt:lpstr>
      <vt:lpstr>Wingdings</vt:lpstr>
      <vt:lpstr>나눔스퀘어라운드 ExtraBold</vt:lpstr>
      <vt:lpstr>Arial</vt:lpstr>
      <vt:lpstr>Office 테마</vt:lpstr>
      <vt:lpstr>여러 가지 사각형을 알아볼까요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여러 가지 사각형을 알아볼까요</dc:title>
  <cp:lastModifiedBy>이대성</cp:lastModifiedBy>
  <cp:revision>1</cp:revision>
  <cp:lastPrinted>2020-10-02T06:00:39Z</cp:lastPrinted>
  <dcterms:created xsi:type="dcterms:W3CDTF">2020-08-03T17:24:52Z</dcterms:created>
  <dcterms:modified xsi:type="dcterms:W3CDTF">2021-04-18T23:57:51Z</dcterms:modified>
</cp:coreProperties>
</file>